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27" r:id="rId2"/>
    <p:sldId id="518" r:id="rId3"/>
    <p:sldId id="488" r:id="rId4"/>
    <p:sldId id="517" r:id="rId5"/>
    <p:sldId id="288" r:id="rId6"/>
    <p:sldId id="327" r:id="rId7"/>
    <p:sldId id="484" r:id="rId8"/>
    <p:sldId id="473" r:id="rId9"/>
    <p:sldId id="474" r:id="rId10"/>
    <p:sldId id="516" r:id="rId11"/>
    <p:sldId id="430" r:id="rId12"/>
    <p:sldId id="519" r:id="rId13"/>
    <p:sldId id="529" r:id="rId14"/>
    <p:sldId id="520" r:id="rId15"/>
    <p:sldId id="530" r:id="rId16"/>
    <p:sldId id="525" r:id="rId17"/>
    <p:sldId id="526" r:id="rId18"/>
    <p:sldId id="521" r:id="rId19"/>
    <p:sldId id="522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kzidenz-Grotesk Pro Light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4705" autoAdjust="0"/>
  </p:normalViewPr>
  <p:slideViewPr>
    <p:cSldViewPr>
      <p:cViewPr>
        <p:scale>
          <a:sx n="68" d="100"/>
          <a:sy n="68" d="100"/>
        </p:scale>
        <p:origin x="-87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950" y="142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CC4F63-2469-45FC-9857-9E11BDBE0366}" type="datetimeFigureOut">
              <a:rPr lang="de-DE"/>
              <a:pPr>
                <a:defRPr/>
              </a:pPr>
              <a:t>31.08.2017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1F855F-BF4A-4C93-A45F-CE0B8A44E0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189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2B4C48-B1D0-455F-9B67-D1AFC90F10D8}" type="datetimeFigureOut">
              <a:rPr lang="de-DE"/>
              <a:pPr>
                <a:defRPr/>
              </a:pPr>
              <a:t>31.08.2017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149CB5-FA57-448D-BB42-B2A01A4CBB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563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99BD33-3442-4F3C-ACCE-A0E3420C55EE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F5294B-EC9E-40CE-9639-D35D5C4FA7F9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CE5E93-5C0B-43E6-924D-9563885BFB2D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DFE8D-AA74-4CC5-A74F-5483BFB8E624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CA2953-03F6-45BE-88B3-5E79DCDA2368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CA2953-03F6-45BE-88B3-5E79DCDA2368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CA2953-03F6-45BE-88B3-5E79DCDA2368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D1DC4-FDFA-40E2-B9CD-2C050A76DC23}" type="slidenum">
              <a:rPr lang="de-DE" altLang="de-DE" smtClean="0"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4199F-9DDB-4B58-8D51-A44FE6FCB2DD}" type="slidenum">
              <a:rPr lang="de-DE" altLang="de-DE" smtClean="0">
                <a:solidFill>
                  <a:srgbClr val="000000"/>
                </a:solidFill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>
              <a:solidFill>
                <a:srgbClr val="000000"/>
              </a:solidFill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de-DE" altLang="de-DE" sz="2400" smtClean="0"/>
              <a:t>DAN-Verbund derzeit: Hamburg, Niedersachsen, Bremen, Schleswig-Holstein, Mecklenburg-Vorpommern</a:t>
            </a:r>
          </a:p>
          <a:p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A6300-558E-4D83-AEAD-62456CE53E41}" type="slidenum">
              <a:rPr lang="de-DE" altLang="de-DE" smtClean="0">
                <a:solidFill>
                  <a:srgbClr val="000000"/>
                </a:solidFill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>
              <a:solidFill>
                <a:srgbClr val="000000"/>
              </a:solidFill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68C81-60BE-44B5-B96A-5FA09A62A0D8}" type="slidenum">
              <a:rPr lang="de-DE" altLang="de-DE" smtClean="0">
                <a:solidFill>
                  <a:srgbClr val="000000"/>
                </a:solidFill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 smtClean="0">
              <a:solidFill>
                <a:srgbClr val="000000"/>
              </a:solidFill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68C81-60BE-44B5-B96A-5FA09A62A0D8}" type="slidenum">
              <a:rPr lang="de-DE" altLang="de-DE" smtClean="0">
                <a:solidFill>
                  <a:srgbClr val="000000"/>
                </a:solidFill>
                <a:latin typeface="Akzidenz-Grotesk Pro Light" pitchFamily="50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>
              <a:solidFill>
                <a:srgbClr val="000000"/>
              </a:solidFill>
              <a:latin typeface="Akzidenz-Grotesk Pro Light" pitchFamily="5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247A5-4838-4B43-A300-D56F34373E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19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7A8C-AB46-4975-BDEE-529A1BD43D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86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D363-2710-4730-B120-54E9F2AA15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21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6320-CB2C-4FC8-87DC-D75B4EFE0F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2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36B40-D117-4D38-B5FD-337766B3F9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11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D4A0-13B5-4134-A7D1-7AF1DCEAF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58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6A37-5F47-4E20-A0BB-BF28EA1D77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3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3003-7DA7-4ED0-ACE3-66C5FE2A77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59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CDDC-195C-4B97-8A37-EE2B922673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9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515F-F712-4FFD-9F1A-ADF7A7E9C5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28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A36C-893C-47C3-A4E8-14C1FE27EA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EE07-2D10-4D3D-B5A7-9709AAEEFF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75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7338AF3-B79A-492F-990F-675AAF77C5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659563" y="3860800"/>
            <a:ext cx="248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308850" y="400526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7740650" y="3789363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804025" y="3644900"/>
            <a:ext cx="233997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b="1">
              <a:latin typeface="Akzidenz-Grotesk Pro Regular" pitchFamily="50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b="1">
              <a:latin typeface="Akzidenz-Grotesk Pro Regular" pitchFamily="50" charset="0"/>
            </a:endParaRPr>
          </a:p>
        </p:txBody>
      </p:sp>
      <p:pic>
        <p:nvPicPr>
          <p:cNvPr id="205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5762625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Kasten_und_ISG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257550"/>
            <a:ext cx="25908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815013" y="3700463"/>
            <a:ext cx="2411412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700" b="1" dirty="0" smtClean="0">
                <a:latin typeface="+mj-lt"/>
              </a:rPr>
              <a:t>Digitale Langzeitarchivierung im Institut für </a:t>
            </a:r>
            <a:r>
              <a:rPr lang="de-DE" altLang="de-DE" sz="1700" b="1" dirty="0" smtClean="0">
                <a:latin typeface="+mj-lt"/>
              </a:rPr>
              <a:t>Stadtgeschichte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700" b="1" dirty="0" smtClean="0">
                <a:latin typeface="+mj-lt"/>
              </a:rPr>
              <a:t>Dr. Alexandra Lutz</a:t>
            </a:r>
            <a:endParaRPr lang="de-DE" altLang="de-DE" sz="17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Inhaltsplatzhalter 1"/>
          <p:cNvSpPr>
            <a:spLocks noGrp="1"/>
          </p:cNvSpPr>
          <p:nvPr>
            <p:ph idx="1"/>
          </p:nvPr>
        </p:nvSpPr>
        <p:spPr>
          <a:xfrm>
            <a:off x="251520" y="1268413"/>
            <a:ext cx="4752528" cy="4554537"/>
          </a:xfrm>
        </p:spPr>
        <p:txBody>
          <a:bodyPr/>
          <a:lstStyle/>
          <a:p>
            <a:r>
              <a:rPr lang="de-DE" altLang="de-DE" sz="2400" dirty="0" smtClean="0"/>
              <a:t>„Funktionsweise“ von </a:t>
            </a:r>
            <a:r>
              <a:rPr lang="de-DE" altLang="de-DE" sz="2400" dirty="0" err="1" smtClean="0"/>
              <a:t>DiMag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Zugriffskontrolle (Rechteverwaltung)</a:t>
            </a:r>
          </a:p>
          <a:p>
            <a:pPr lvl="1"/>
            <a:r>
              <a:rPr lang="de-DE" altLang="de-DE" sz="2400" dirty="0" smtClean="0"/>
              <a:t>Löschkontrolle (4-Augen-Prinzip)</a:t>
            </a:r>
          </a:p>
          <a:p>
            <a:pPr lvl="1"/>
            <a:r>
              <a:rPr lang="de-DE" altLang="de-DE" sz="2400" dirty="0" smtClean="0"/>
              <a:t>Umfangreiche Protokollierung</a:t>
            </a:r>
          </a:p>
          <a:p>
            <a:pPr lvl="1"/>
            <a:r>
              <a:rPr lang="de-DE" altLang="de-DE" sz="2400" dirty="0" smtClean="0"/>
              <a:t>Steuerung der Prozesse wie Einlagerung, </a:t>
            </a:r>
            <a:br>
              <a:rPr lang="de-DE" altLang="de-DE" sz="2400" dirty="0" smtClean="0"/>
            </a:br>
            <a:r>
              <a:rPr lang="de-DE" altLang="de-DE" sz="2400" dirty="0" smtClean="0"/>
              <a:t>Erzeugung von Benutzungskopien, Migrationen etc.</a:t>
            </a:r>
          </a:p>
        </p:txBody>
      </p:sp>
      <p:sp>
        <p:nvSpPr>
          <p:cNvPr id="12291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Wie sieht das digitale Archiv aus?</a:t>
            </a:r>
            <a:endParaRPr lang="de-DE" altLang="de-DE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1876"/>
            <a:ext cx="4457710" cy="33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Wie sieht das digitale Archiv aus?</a:t>
            </a:r>
            <a:endParaRPr lang="de-DE" altLang="de-DE" sz="2800" dirty="0" smtClean="0"/>
          </a:p>
        </p:txBody>
      </p:sp>
      <p:sp>
        <p:nvSpPr>
          <p:cNvPr id="11268" name="Inhaltsplatzhalter 1"/>
          <p:cNvSpPr>
            <a:spLocks noGrp="1"/>
          </p:cNvSpPr>
          <p:nvPr>
            <p:ph idx="1"/>
          </p:nvPr>
        </p:nvSpPr>
        <p:spPr>
          <a:xfrm>
            <a:off x="477838" y="1341438"/>
            <a:ext cx="7910512" cy="4768850"/>
          </a:xfrm>
        </p:spPr>
        <p:txBody>
          <a:bodyPr/>
          <a:lstStyle/>
          <a:p>
            <a:pPr>
              <a:defRPr/>
            </a:pPr>
            <a:r>
              <a:rPr lang="de-DE" altLang="de-DE" sz="2400" dirty="0" smtClean="0"/>
              <a:t>Vorteile von </a:t>
            </a:r>
            <a:r>
              <a:rPr lang="de-DE" altLang="de-DE" sz="2400" dirty="0" err="1" smtClean="0"/>
              <a:t>DiMag</a:t>
            </a:r>
            <a:r>
              <a:rPr lang="de-DE" altLang="de-DE" sz="2400" dirty="0" smtClean="0"/>
              <a:t> aus Sicht der Archive</a:t>
            </a:r>
          </a:p>
          <a:p>
            <a:pPr lvl="1">
              <a:defRPr/>
            </a:pPr>
            <a:r>
              <a:rPr lang="de-DE" altLang="de-DE" sz="2400" dirty="0" smtClean="0"/>
              <a:t>Keine Abhängigkeit von Unternehmen</a:t>
            </a:r>
            <a:endParaRPr lang="de-DE" altLang="de-DE" sz="24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de-DE" altLang="de-DE" sz="2400" dirty="0" smtClean="0"/>
              <a:t>Einsatz von Open Source Produkten (Linux, Apache, MySQL, PHP) und zukunftsfähigen Standards</a:t>
            </a:r>
          </a:p>
          <a:p>
            <a:pPr lvl="1">
              <a:defRPr/>
            </a:pPr>
            <a:r>
              <a:rPr lang="de-DE" altLang="de-DE" sz="2400" dirty="0" smtClean="0"/>
              <a:t>Weitergabe und Support durch das Hessische Landesarchiv</a:t>
            </a:r>
          </a:p>
          <a:p>
            <a:pPr lvl="1">
              <a:defRPr/>
            </a:pPr>
            <a:r>
              <a:rPr lang="de-DE" altLang="de-DE" sz="2400" dirty="0" smtClean="0"/>
              <a:t>Schnittstelle zur Verzeichnungssoftware </a:t>
            </a:r>
            <a:r>
              <a:rPr lang="de-DE" altLang="de-DE" sz="2400" dirty="0" err="1" smtClean="0"/>
              <a:t>Arcinsys</a:t>
            </a:r>
            <a:endParaRPr lang="de-DE" altLang="de-DE" sz="2400" dirty="0" smtClean="0"/>
          </a:p>
          <a:p>
            <a:pPr lvl="1">
              <a:defRPr/>
            </a:pPr>
            <a:r>
              <a:rPr lang="de-DE" altLang="de-DE" sz="2400" dirty="0" smtClean="0"/>
              <a:t>Automatisierte Übernahme aller Neuentwicklungen (ohne Zusatzkosten)</a:t>
            </a:r>
          </a:p>
          <a:p>
            <a:pPr lvl="1">
              <a:defRPr/>
            </a:pPr>
            <a:r>
              <a:rPr lang="de-DE" altLang="de-DE" sz="2400" dirty="0" smtClean="0"/>
              <a:t>Im Vergleich zu anderen Produkten kostengünstig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Beispiele: </a:t>
            </a:r>
            <a:r>
              <a:rPr lang="de-DE" altLang="de-DE" sz="2800" dirty="0" smtClean="0">
                <a:cs typeface="Times New Roman" pitchFamily="18" charset="0"/>
              </a:rPr>
              <a:t>Einzelobjekte</a:t>
            </a:r>
            <a:endParaRPr lang="de-DE" altLang="de-DE" sz="28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defRPr/>
            </a:pPr>
            <a:r>
              <a:rPr lang="de-DE" altLang="de-DE" sz="2400" dirty="0" smtClean="0"/>
              <a:t>Technisch unkompliziertes Hochladen der Daten</a:t>
            </a:r>
          </a:p>
          <a:p>
            <a:pPr>
              <a:defRPr/>
            </a:pPr>
            <a:r>
              <a:rPr lang="de-DE" altLang="de-DE" sz="2400" dirty="0" smtClean="0"/>
              <a:t>1 Verzeichnungseinheit = 1 Informationsobjekt, das aus mehreren Repräsentationen bestehen kann</a:t>
            </a:r>
          </a:p>
          <a:p>
            <a:pPr>
              <a:defRPr/>
            </a:pPr>
            <a:endParaRPr lang="de-DE" altLang="de-DE" sz="2400" dirty="0" smtClean="0"/>
          </a:p>
          <a:p>
            <a:pPr>
              <a:defRPr/>
            </a:pPr>
            <a:endParaRPr lang="de-DE" altLang="de-DE" dirty="0" smtClean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717032"/>
            <a:ext cx="5649114" cy="22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6"/>
            <a:ext cx="3600400" cy="27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Beispiele: </a:t>
            </a:r>
            <a:r>
              <a:rPr lang="de-DE" altLang="de-DE" sz="2800" dirty="0" smtClean="0">
                <a:cs typeface="Times New Roman" pitchFamily="18" charset="0"/>
              </a:rPr>
              <a:t>Einzelobjekte</a:t>
            </a:r>
            <a:endParaRPr lang="de-DE" altLang="de-DE" sz="28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defRPr/>
            </a:pPr>
            <a:endParaRPr lang="de-DE" altLang="de-DE" sz="2400" dirty="0" smtClean="0"/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4775" y="866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2" y="628259"/>
            <a:ext cx="8449855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Beispiele: File-Ablagen</a:t>
            </a:r>
            <a:endParaRPr lang="de-DE" altLang="de-DE" sz="28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de-DE" altLang="de-DE" sz="2400" dirty="0">
                <a:cs typeface="Times New Roman" pitchFamily="18" charset="0"/>
              </a:rPr>
              <a:t>Vorkommen in der </a:t>
            </a:r>
            <a:r>
              <a:rPr lang="de-DE" altLang="de-DE" sz="2400" dirty="0" smtClean="0">
                <a:cs typeface="Times New Roman" pitchFamily="18" charset="0"/>
              </a:rPr>
              <a:t>Stadtverwaltung</a:t>
            </a:r>
          </a:p>
          <a:p>
            <a:pPr lvl="1" algn="just">
              <a:lnSpc>
                <a:spcPct val="150000"/>
              </a:lnSpc>
            </a:pPr>
            <a:r>
              <a:rPr lang="de-DE" altLang="de-DE" sz="2400" dirty="0" smtClean="0">
                <a:cs typeface="Times New Roman" pitchFamily="18" charset="0"/>
              </a:rPr>
              <a:t>digitale </a:t>
            </a:r>
            <a:r>
              <a:rPr lang="de-DE" altLang="de-DE" sz="2400" dirty="0">
                <a:cs typeface="Times New Roman" pitchFamily="18" charset="0"/>
              </a:rPr>
              <a:t>Ablagen als Ergänzung zur </a:t>
            </a:r>
            <a:r>
              <a:rPr lang="de-DE" altLang="de-DE" sz="2400" dirty="0" smtClean="0">
                <a:cs typeface="Times New Roman" pitchFamily="18" charset="0"/>
              </a:rPr>
              <a:t>Papierakte</a:t>
            </a:r>
          </a:p>
          <a:p>
            <a:pPr lvl="1" algn="just">
              <a:lnSpc>
                <a:spcPct val="150000"/>
              </a:lnSpc>
            </a:pPr>
            <a:r>
              <a:rPr lang="de-DE" altLang="de-DE" sz="2400" dirty="0" smtClean="0">
                <a:cs typeface="Times New Roman" pitchFamily="18" charset="0"/>
              </a:rPr>
              <a:t>rein </a:t>
            </a:r>
            <a:r>
              <a:rPr lang="de-DE" altLang="de-DE" sz="2400" dirty="0">
                <a:cs typeface="Times New Roman" pitchFamily="18" charset="0"/>
              </a:rPr>
              <a:t>digitale Ablagen in Dezernaten und bei </a:t>
            </a:r>
            <a:r>
              <a:rPr lang="de-DE" altLang="de-DE" sz="2400" dirty="0" smtClean="0">
                <a:cs typeface="Times New Roman" pitchFamily="18" charset="0"/>
              </a:rPr>
              <a:t>Amtsleitungen</a:t>
            </a:r>
          </a:p>
          <a:p>
            <a:pPr lvl="1" algn="just">
              <a:lnSpc>
                <a:spcPct val="150000"/>
              </a:lnSpc>
            </a:pPr>
            <a:r>
              <a:rPr lang="de-DE" altLang="de-DE" sz="2400" dirty="0" smtClean="0">
                <a:cs typeface="Times New Roman" pitchFamily="18" charset="0"/>
              </a:rPr>
              <a:t>Projektablagen </a:t>
            </a:r>
            <a:r>
              <a:rPr lang="de-DE" altLang="de-DE" sz="2400" dirty="0">
                <a:cs typeface="Times New Roman" pitchFamily="18" charset="0"/>
              </a:rPr>
              <a:t>/ </a:t>
            </a:r>
            <a:r>
              <a:rPr lang="de-DE" altLang="de-DE" sz="2400" dirty="0" smtClean="0">
                <a:cs typeface="Times New Roman" pitchFamily="18" charset="0"/>
              </a:rPr>
              <a:t>Share-Point</a:t>
            </a:r>
          </a:p>
          <a:p>
            <a:pPr lvl="1" algn="just">
              <a:lnSpc>
                <a:spcPct val="150000"/>
              </a:lnSpc>
            </a:pPr>
            <a:r>
              <a:rPr lang="de-DE" altLang="de-DE" sz="2400" dirty="0" smtClean="0">
                <a:cs typeface="Times New Roman" pitchFamily="18" charset="0"/>
              </a:rPr>
              <a:t>„Bearbeiter-Nester</a:t>
            </a:r>
            <a:r>
              <a:rPr lang="de-DE" altLang="de-DE" sz="2400" dirty="0">
                <a:cs typeface="Times New Roman" pitchFamily="18" charset="0"/>
              </a:rPr>
              <a:t>“ im DMS</a:t>
            </a:r>
          </a:p>
          <a:p>
            <a:pPr>
              <a:defRPr/>
            </a:pPr>
            <a:endParaRPr lang="de-DE" altLang="de-DE" sz="2400" dirty="0" smtClean="0"/>
          </a:p>
          <a:p>
            <a:pPr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050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Beispiele: File-Ablagen</a:t>
            </a:r>
            <a:endParaRPr lang="de-DE" altLang="de-DE" sz="28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altLang="de-DE" sz="2400" dirty="0" smtClean="0">
                <a:cs typeface="Times New Roman" pitchFamily="18" charset="0"/>
              </a:rPr>
              <a:t>Arbeitsschritte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cs typeface="Times New Roman" pitchFamily="18" charset="0"/>
              </a:rPr>
              <a:t>Übernahme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cs typeface="Times New Roman" pitchFamily="18" charset="0"/>
              </a:rPr>
              <a:t>Datenanalyse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cs typeface="Times New Roman" pitchFamily="18" charset="0"/>
              </a:rPr>
              <a:t>Bewertung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cs typeface="Times New Roman" pitchFamily="18" charset="0"/>
              </a:rPr>
              <a:t>Paketierung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cs typeface="Times New Roman" pitchFamily="18" charset="0"/>
              </a:rPr>
              <a:t>Erschließung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Migration</a:t>
            </a:r>
            <a:endParaRPr lang="de-DE" altLang="de-DE" sz="2400" dirty="0" smtClean="0"/>
          </a:p>
          <a:p>
            <a:pPr>
              <a:defRPr/>
            </a:pPr>
            <a:r>
              <a:rPr lang="de-DE" altLang="de-DE" sz="2400" dirty="0" smtClean="0"/>
              <a:t>Hochladen in </a:t>
            </a:r>
            <a:r>
              <a:rPr lang="de-DE" altLang="de-DE" sz="2400" dirty="0" err="1" smtClean="0"/>
              <a:t>DiMag</a:t>
            </a:r>
            <a:endParaRPr lang="de-DE" altLang="de-DE" sz="2400" dirty="0" smtClean="0"/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689096" cy="43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3200" dirty="0" smtClean="0">
                <a:cs typeface="Times New Roman" pitchFamily="18" charset="0"/>
              </a:rPr>
              <a:t>Beispiel: File-Ablagen</a:t>
            </a:r>
            <a:endParaRPr lang="de-DE" altLang="de-DE" dirty="0" smtClean="0"/>
          </a:p>
        </p:txBody>
      </p:sp>
      <p:pic>
        <p:nvPicPr>
          <p:cNvPr id="11267" name="Picture 7" descr="ISG_LOGO_schwarz_2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34050"/>
            <a:ext cx="28400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Inhaltsplatzhalter 1"/>
          <p:cNvSpPr>
            <a:spLocks noGrp="1"/>
          </p:cNvSpPr>
          <p:nvPr>
            <p:ph idx="1"/>
          </p:nvPr>
        </p:nvSpPr>
        <p:spPr>
          <a:xfrm>
            <a:off x="477838" y="1268413"/>
            <a:ext cx="2293937" cy="4841875"/>
          </a:xfrm>
        </p:spPr>
        <p:txBody>
          <a:bodyPr/>
          <a:lstStyle/>
          <a:p>
            <a:r>
              <a:rPr lang="de-DE" altLang="de-DE" sz="2000" dirty="0" smtClean="0"/>
              <a:t>Hier: Dateiablage zur Teilnahme eines Amts an einem Wettbewerb</a:t>
            </a:r>
          </a:p>
          <a:p>
            <a:r>
              <a:rPr lang="de-DE" altLang="de-DE" sz="2000" dirty="0" smtClean="0"/>
              <a:t>5 Unterordner, 21 Einzel-dateien ohne Ordner</a:t>
            </a:r>
          </a:p>
          <a:p>
            <a:r>
              <a:rPr lang="de-DE" altLang="de-DE" sz="2000" dirty="0" smtClean="0"/>
              <a:t>Ordner – und Dateibezeichnungen nicht immer aussagekräftig</a:t>
            </a:r>
          </a:p>
        </p:txBody>
      </p:sp>
      <p:pic>
        <p:nvPicPr>
          <p:cNvPr id="1126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279525"/>
            <a:ext cx="57626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3200" smtClean="0">
                <a:cs typeface="Times New Roman" pitchFamily="18" charset="0"/>
              </a:rPr>
              <a:t>Paketierung: Bildung von AIPs</a:t>
            </a:r>
            <a:endParaRPr lang="de-DE" altLang="de-DE" smtClean="0"/>
          </a:p>
        </p:txBody>
      </p:sp>
      <p:pic>
        <p:nvPicPr>
          <p:cNvPr id="12291" name="Picture 7" descr="ISG_LOGO_schwarz_2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34050"/>
            <a:ext cx="28400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Inhaltsplatzhalter 1"/>
          <p:cNvSpPr>
            <a:spLocks noGrp="1"/>
          </p:cNvSpPr>
          <p:nvPr>
            <p:ph idx="1"/>
          </p:nvPr>
        </p:nvSpPr>
        <p:spPr>
          <a:xfrm>
            <a:off x="477838" y="3429000"/>
            <a:ext cx="6686550" cy="2681288"/>
          </a:xfrm>
        </p:spPr>
        <p:txBody>
          <a:bodyPr/>
          <a:lstStyle/>
          <a:p>
            <a:r>
              <a:rPr lang="de-DE" altLang="de-DE" sz="2400" dirty="0" smtClean="0"/>
              <a:t>Bildung von 5 AIPs zum Wettbewerb</a:t>
            </a:r>
          </a:p>
          <a:p>
            <a:r>
              <a:rPr lang="de-DE" altLang="de-DE" sz="2400" dirty="0" smtClean="0"/>
              <a:t>starke Eingriffe in die Ordnerstruktur im Sinn einer „Nutzerorientierung“</a:t>
            </a:r>
          </a:p>
          <a:p>
            <a:r>
              <a:rPr lang="de-DE" altLang="de-DE" sz="2400" dirty="0" smtClean="0"/>
              <a:t>keine Umbenennung der </a:t>
            </a:r>
            <a:r>
              <a:rPr lang="de-DE" altLang="de-DE" sz="2400" dirty="0" smtClean="0"/>
              <a:t>Dateien</a:t>
            </a:r>
          </a:p>
          <a:p>
            <a:r>
              <a:rPr lang="de-DE" altLang="de-DE" sz="2400" dirty="0" smtClean="0"/>
              <a:t>Analyse, Bewertung und Paketierung sehr arbeitsintensiv</a:t>
            </a:r>
            <a:endParaRPr lang="de-DE" altLang="de-DE" sz="2400" dirty="0" smtClean="0"/>
          </a:p>
        </p:txBody>
      </p:sp>
      <p:pic>
        <p:nvPicPr>
          <p:cNvPr id="1229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1087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611560" y="530120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2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Beispiele: Fachverfahren</a:t>
            </a:r>
            <a:endParaRPr lang="de-DE" altLang="de-DE" sz="28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de-DE" altLang="de-DE" sz="2400" dirty="0" smtClean="0"/>
              <a:t>In Frankfurt „Wildwuchs“ an ca. 700 Fachverfahren</a:t>
            </a:r>
          </a:p>
          <a:p>
            <a:pPr marL="342900" lvl="1" indent="-342900">
              <a:buFontTx/>
              <a:buChar char="•"/>
              <a:defRPr/>
            </a:pPr>
            <a:r>
              <a:rPr lang="de-DE" altLang="de-DE" sz="2400" dirty="0" smtClean="0"/>
              <a:t>Vorbewertung aller Verfahren durch das ISG 2016</a:t>
            </a:r>
          </a:p>
          <a:p>
            <a:pPr marL="342900" lvl="1" indent="-342900">
              <a:buFontTx/>
              <a:buChar char="•"/>
              <a:defRPr/>
            </a:pPr>
            <a:r>
              <a:rPr lang="de-DE" altLang="de-DE" sz="2400" dirty="0"/>
              <a:t>Hoher Handlungsbedarf:</a:t>
            </a:r>
          </a:p>
          <a:p>
            <a:pPr marL="742950" lvl="2" indent="-342900">
              <a:defRPr/>
            </a:pPr>
            <a:r>
              <a:rPr lang="de-DE" altLang="de-DE" dirty="0"/>
              <a:t>Einwohnermelderegister</a:t>
            </a:r>
          </a:p>
          <a:p>
            <a:pPr marL="742950" lvl="2" indent="-342900">
              <a:defRPr/>
            </a:pPr>
            <a:r>
              <a:rPr lang="de-DE" altLang="de-DE" dirty="0"/>
              <a:t>Personenstandsregister</a:t>
            </a:r>
          </a:p>
          <a:p>
            <a:pPr marL="742950" lvl="2" indent="-342900">
              <a:defRPr/>
            </a:pPr>
            <a:r>
              <a:rPr lang="de-DE" altLang="de-DE" dirty="0" err="1"/>
              <a:t>GeoInformationssysteme</a:t>
            </a:r>
            <a:endParaRPr lang="de-DE" altLang="de-DE" dirty="0"/>
          </a:p>
          <a:p>
            <a:pPr marL="342900" lvl="1" indent="-342900">
              <a:buFontTx/>
              <a:buChar char="•"/>
              <a:defRPr/>
            </a:pPr>
            <a:r>
              <a:rPr lang="de-DE" altLang="de-DE" sz="2400" dirty="0" smtClean="0"/>
              <a:t>Entwicklung </a:t>
            </a:r>
            <a:r>
              <a:rPr lang="de-DE" altLang="de-DE" sz="2400" dirty="0"/>
              <a:t>„technischer“ und organisatorischer  Lösungsmöglichkeiten für die Übernahme (Schnittstellen, „Jahresschnitte</a:t>
            </a:r>
            <a:r>
              <a:rPr lang="de-DE" altLang="de-DE" sz="2400" dirty="0" smtClean="0"/>
              <a:t>“)</a:t>
            </a:r>
          </a:p>
          <a:p>
            <a:pPr marL="342900" lvl="1" indent="-342900">
              <a:buFontTx/>
              <a:buChar char="•"/>
              <a:defRPr/>
            </a:pPr>
            <a:r>
              <a:rPr lang="de-DE" altLang="de-DE" sz="2400" dirty="0" smtClean="0"/>
              <a:t>Klärung rechtlicher Fragen        lange Dauer       </a:t>
            </a:r>
            <a:r>
              <a:rPr lang="de-DE" altLang="de-DE" sz="2400" dirty="0" smtClean="0"/>
              <a:t>Gefahr von Datenverlusten</a:t>
            </a:r>
            <a:endParaRPr lang="de-DE" altLang="de-DE" sz="2400" dirty="0"/>
          </a:p>
          <a:p>
            <a:pPr marL="742950" lvl="2" indent="-342900"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sz="2400" dirty="0" smtClean="0"/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2" name="Pfeil nach rechts 1"/>
          <p:cNvSpPr/>
          <p:nvPr/>
        </p:nvSpPr>
        <p:spPr>
          <a:xfrm>
            <a:off x="4572000" y="538998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902025" y="538998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smtClean="0">
                <a:cs typeface="Times New Roman" pitchFamily="18" charset="0"/>
              </a:rPr>
              <a:t>Resümee</a:t>
            </a:r>
            <a:endParaRPr lang="de-DE" altLang="de-DE" sz="28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de-DE" altLang="de-DE" sz="2400" dirty="0" smtClean="0"/>
              <a:t>oftmals weniger die </a:t>
            </a:r>
            <a:r>
              <a:rPr lang="de-DE" altLang="de-DE" sz="2400" dirty="0" smtClean="0"/>
              <a:t>Informationstechnologie, sondern </a:t>
            </a:r>
            <a:r>
              <a:rPr lang="de-DE" altLang="de-DE" sz="2400" dirty="0" smtClean="0"/>
              <a:t>eher  </a:t>
            </a:r>
            <a:r>
              <a:rPr lang="de-DE" altLang="de-DE" sz="2400" dirty="0" smtClean="0"/>
              <a:t>„organisatorische“ Aspekte als Herausforderung</a:t>
            </a:r>
          </a:p>
          <a:p>
            <a:pPr marL="742950" lvl="2" indent="-342900">
              <a:defRPr/>
            </a:pPr>
            <a:r>
              <a:rPr lang="de-DE" altLang="de-DE" dirty="0" smtClean="0"/>
              <a:t>Klärung rechtlicher Fragen</a:t>
            </a:r>
          </a:p>
          <a:p>
            <a:pPr marL="742950" lvl="2" indent="-342900">
              <a:defRPr/>
            </a:pPr>
            <a:r>
              <a:rPr lang="de-DE" altLang="de-DE" dirty="0" smtClean="0"/>
              <a:t>Bekanntmachung der Anbietungspflicht</a:t>
            </a:r>
          </a:p>
          <a:p>
            <a:pPr marL="742950" lvl="2" indent="-342900">
              <a:defRPr/>
            </a:pPr>
            <a:r>
              <a:rPr lang="de-DE" altLang="de-DE" dirty="0" smtClean="0"/>
              <a:t>Analyse und Bewertung unstrukturierter File-Ablagen</a:t>
            </a:r>
          </a:p>
          <a:p>
            <a:pPr marL="742950" lvl="2" indent="-342900">
              <a:defRPr/>
            </a:pPr>
            <a:r>
              <a:rPr lang="de-DE" altLang="de-DE" dirty="0" smtClean="0"/>
              <a:t>Sicherung der Daten aus Fachverfahren</a:t>
            </a:r>
          </a:p>
          <a:p>
            <a:pPr marL="742950" lvl="2" indent="-342900">
              <a:defRPr/>
            </a:pPr>
            <a:r>
              <a:rPr lang="de-DE" altLang="de-DE" dirty="0" smtClean="0"/>
              <a:t>Strukturen der Archivlandschaft in Hessen</a:t>
            </a:r>
            <a:endParaRPr lang="de-DE" altLang="de-DE" dirty="0" smtClean="0"/>
          </a:p>
          <a:p>
            <a:pPr marL="742950" lvl="2" indent="-342900">
              <a:defRPr/>
            </a:pPr>
            <a:r>
              <a:rPr lang="de-DE" altLang="de-DE" dirty="0" smtClean="0"/>
              <a:t>Aufbau einer Verbundlösung?</a:t>
            </a:r>
          </a:p>
          <a:p>
            <a:pPr marL="1200150" lvl="3" indent="-342900">
              <a:defRPr/>
            </a:pPr>
            <a:endParaRPr lang="de-DE" altLang="de-DE" sz="1600" dirty="0" smtClean="0"/>
          </a:p>
          <a:p>
            <a:pPr>
              <a:defRPr/>
            </a:pPr>
            <a:endParaRPr lang="de-DE" altLang="de-DE" sz="2400" dirty="0" smtClean="0"/>
          </a:p>
          <a:p>
            <a:pPr>
              <a:defRPr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374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3200" b="1" dirty="0" smtClean="0"/>
              <a:t>Digitale Langzeitarchivierung im ISG</a:t>
            </a:r>
          </a:p>
        </p:txBody>
      </p:sp>
      <p:sp>
        <p:nvSpPr>
          <p:cNvPr id="3075" name="Inhaltsplatzhalter 1"/>
          <p:cNvSpPr>
            <a:spLocks noGrp="1"/>
          </p:cNvSpPr>
          <p:nvPr>
            <p:ph idx="1"/>
          </p:nvPr>
        </p:nvSpPr>
        <p:spPr>
          <a:xfrm>
            <a:off x="477838" y="1467321"/>
            <a:ext cx="8198618" cy="4625975"/>
          </a:xfrm>
        </p:spPr>
        <p:txBody>
          <a:bodyPr/>
          <a:lstStyle/>
          <a:p>
            <a:pPr lvl="1"/>
            <a:r>
              <a:rPr lang="de-DE" altLang="de-DE" sz="2400" dirty="0" smtClean="0"/>
              <a:t>Welche </a:t>
            </a:r>
            <a:r>
              <a:rPr lang="de-DE" altLang="de-DE" sz="2400" dirty="0" smtClean="0"/>
              <a:t>Aufgaben hat das ISG?</a:t>
            </a:r>
          </a:p>
          <a:p>
            <a:pPr lvl="1"/>
            <a:r>
              <a:rPr lang="de-DE" altLang="de-DE" sz="2400" dirty="0" smtClean="0"/>
              <a:t>Welche digitalen Unterlagen sind zu </a:t>
            </a:r>
            <a:r>
              <a:rPr lang="de-DE" altLang="de-DE" sz="2400" dirty="0" smtClean="0"/>
              <a:t>archivieren</a:t>
            </a:r>
            <a:r>
              <a:rPr lang="de-DE" altLang="de-DE" sz="2400" dirty="0" smtClean="0"/>
              <a:t>?</a:t>
            </a:r>
          </a:p>
          <a:p>
            <a:pPr lvl="1"/>
            <a:r>
              <a:rPr lang="de-DE" altLang="de-DE" sz="2400" dirty="0" smtClean="0"/>
              <a:t>Wie sieht das Digitale Archiv </a:t>
            </a:r>
            <a:r>
              <a:rPr lang="de-DE" altLang="de-DE" sz="2400" dirty="0" smtClean="0"/>
              <a:t>aus?</a:t>
            </a:r>
          </a:p>
          <a:p>
            <a:pPr lvl="1"/>
            <a:r>
              <a:rPr lang="de-DE" altLang="de-DE" sz="2400" dirty="0" smtClean="0"/>
              <a:t>Beispiele</a:t>
            </a:r>
            <a:endParaRPr lang="de-DE" altLang="de-DE" sz="2400" dirty="0" smtClean="0"/>
          </a:p>
          <a:p>
            <a:pPr lvl="2"/>
            <a:r>
              <a:rPr lang="de-DE" altLang="de-DE" dirty="0" smtClean="0"/>
              <a:t>Einzelobjekte </a:t>
            </a:r>
          </a:p>
          <a:p>
            <a:pPr lvl="2"/>
            <a:r>
              <a:rPr lang="de-DE" altLang="de-DE" dirty="0" smtClean="0"/>
              <a:t>File-Ablagen</a:t>
            </a:r>
          </a:p>
          <a:p>
            <a:pPr lvl="2"/>
            <a:r>
              <a:rPr lang="de-DE" altLang="de-DE" dirty="0" smtClean="0"/>
              <a:t>Fachverfahren</a:t>
            </a:r>
          </a:p>
          <a:p>
            <a:pPr marL="457200" lvl="1" indent="0">
              <a:buNone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31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Welche Aufgaben hat das ISG?</a:t>
            </a:r>
            <a:endParaRPr lang="de-DE" altLang="de-DE" sz="2800" dirty="0" smtClean="0"/>
          </a:p>
        </p:txBody>
      </p:sp>
      <p:sp>
        <p:nvSpPr>
          <p:cNvPr id="3075" name="Inhaltsplatzhalter 1"/>
          <p:cNvSpPr>
            <a:spLocks noGrp="1"/>
          </p:cNvSpPr>
          <p:nvPr>
            <p:ph idx="1"/>
          </p:nvPr>
        </p:nvSpPr>
        <p:spPr>
          <a:xfrm>
            <a:off x="477838" y="1268413"/>
            <a:ext cx="6072187" cy="4625975"/>
          </a:xfrm>
        </p:spPr>
        <p:txBody>
          <a:bodyPr/>
          <a:lstStyle/>
          <a:p>
            <a:r>
              <a:rPr lang="de-DE" altLang="de-DE" sz="2400" dirty="0" smtClean="0"/>
              <a:t>Dokumentation der wirtschaftlichen, sozialen, politischen und kulturellen Entwicklung Frankfurts</a:t>
            </a:r>
          </a:p>
          <a:p>
            <a:r>
              <a:rPr lang="de-DE" altLang="de-DE" sz="2400" dirty="0" smtClean="0"/>
              <a:t>Bewertung der Verwaltungs-Unterlagen auf Grundlage der gesetzlich festgelegten Anbietungspflicht (Hessisches Archivgesetz)</a:t>
            </a:r>
          </a:p>
          <a:p>
            <a:r>
              <a:rPr lang="de-DE" altLang="de-DE" sz="2400" dirty="0" smtClean="0"/>
              <a:t>Anbietung aller Unterlagen, die in der Stadtverwaltung entstehen</a:t>
            </a:r>
          </a:p>
          <a:p>
            <a:r>
              <a:rPr lang="de-DE" altLang="de-DE" sz="2400" dirty="0" smtClean="0"/>
              <a:t>zusätzlich </a:t>
            </a:r>
            <a:r>
              <a:rPr lang="de-DE" altLang="de-DE" sz="2400" dirty="0" smtClean="0"/>
              <a:t>Übernahme von Unterlagen aus privater Hand</a:t>
            </a:r>
          </a:p>
        </p:txBody>
      </p:sp>
      <p:pic>
        <p:nvPicPr>
          <p:cNvPr id="3076" name="Picture 5" descr="\\10.47.6.85\bildarchiv\Bildarchiv\3. Dokumentation und Sammlungen\S8\S8-Stadtgrundkarten\SGK ab 2005\2012\10t\8062_2K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213100"/>
            <a:ext cx="186848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Welche Aufgaben hat das ISG?</a:t>
            </a:r>
            <a:endParaRPr lang="de-DE" altLang="de-DE" sz="2800" dirty="0" smtClean="0"/>
          </a:p>
        </p:txBody>
      </p:sp>
      <p:sp>
        <p:nvSpPr>
          <p:cNvPr id="3075" name="Inhaltsplatzhalter 1"/>
          <p:cNvSpPr>
            <a:spLocks noGrp="1"/>
          </p:cNvSpPr>
          <p:nvPr>
            <p:ph idx="1"/>
          </p:nvPr>
        </p:nvSpPr>
        <p:spPr>
          <a:xfrm>
            <a:off x="477838" y="1268413"/>
            <a:ext cx="8054601" cy="4625975"/>
          </a:xfrm>
        </p:spPr>
        <p:txBody>
          <a:bodyPr/>
          <a:lstStyle/>
          <a:p>
            <a:r>
              <a:rPr lang="de-DE" altLang="de-DE" sz="2400" dirty="0" smtClean="0"/>
              <a:t>Bewahrung, Sicherung und Zugänglichmachung der Unterlagen für die Öffentlichkeit</a:t>
            </a:r>
          </a:p>
          <a:p>
            <a:r>
              <a:rPr lang="de-DE" altLang="de-DE" sz="2400" dirty="0"/>
              <a:t>Überlieferung als Grundlage für</a:t>
            </a:r>
          </a:p>
          <a:p>
            <a:pPr lvl="1"/>
            <a:r>
              <a:rPr lang="de-DE" altLang="de-DE" sz="2400" dirty="0"/>
              <a:t>Klärung rechtlicher Fragen seitens der Stadtverwaltung und der Bürger</a:t>
            </a:r>
          </a:p>
          <a:p>
            <a:pPr lvl="1"/>
            <a:r>
              <a:rPr lang="de-DE" altLang="de-DE" sz="2400" dirty="0"/>
              <a:t>Wissenschaft und Forschung</a:t>
            </a:r>
          </a:p>
          <a:p>
            <a:pPr lvl="1"/>
            <a:r>
              <a:rPr lang="de-DE" altLang="de-DE" sz="2400" dirty="0"/>
              <a:t>Historische Bildungsarbeit</a:t>
            </a:r>
          </a:p>
          <a:p>
            <a:pPr lvl="1"/>
            <a:r>
              <a:rPr lang="de-DE" altLang="de-DE" sz="2400" dirty="0" smtClean="0"/>
              <a:t>Öffentlichkeitsarbeit</a:t>
            </a:r>
            <a:endParaRPr lang="de-DE" altLang="de-DE" sz="2400" dirty="0"/>
          </a:p>
          <a:p>
            <a:r>
              <a:rPr lang="de-DE" altLang="de-DE" sz="2400" dirty="0" smtClean="0"/>
              <a:t>.Aufbewahrung dieser Unterlagen „für immer</a:t>
            </a:r>
            <a:r>
              <a:rPr lang="de-DE" altLang="de-DE" sz="2400" dirty="0" smtClean="0"/>
              <a:t>“</a:t>
            </a:r>
          </a:p>
          <a:p>
            <a:r>
              <a:rPr lang="de-DE" altLang="de-DE" sz="2400" dirty="0" smtClean="0"/>
              <a:t>Langzeitarchivierung </a:t>
            </a:r>
            <a:r>
              <a:rPr lang="de-DE" altLang="de-DE" sz="2400" dirty="0"/>
              <a:t>≠ </a:t>
            </a:r>
            <a:r>
              <a:rPr lang="de-DE" altLang="de-DE" sz="2400" dirty="0" smtClean="0"/>
              <a:t>Langzeitspeicherung </a:t>
            </a:r>
            <a:endParaRPr lang="de-DE" alt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229600" cy="1079500"/>
          </a:xfrm>
        </p:spPr>
        <p:txBody>
          <a:bodyPr/>
          <a:lstStyle/>
          <a:p>
            <a:r>
              <a:rPr lang="de-DE" altLang="de-DE" sz="2800" smtClean="0"/>
              <a:t>Welche digitalen Unterlagen sind zu archivieren?</a:t>
            </a:r>
          </a:p>
        </p:txBody>
      </p:sp>
      <p:sp>
        <p:nvSpPr>
          <p:cNvPr id="5123" name="Inhaltsplatzhalter 1"/>
          <p:cNvSpPr>
            <a:spLocks noGrp="1"/>
          </p:cNvSpPr>
          <p:nvPr>
            <p:ph idx="1"/>
          </p:nvPr>
        </p:nvSpPr>
        <p:spPr>
          <a:xfrm>
            <a:off x="477838" y="1484313"/>
            <a:ext cx="8126412" cy="4625975"/>
          </a:xfrm>
        </p:spPr>
        <p:txBody>
          <a:bodyPr/>
          <a:lstStyle/>
          <a:p>
            <a:r>
              <a:rPr lang="de-DE" altLang="de-DE" sz="2400" dirty="0" smtClean="0"/>
              <a:t>zahlreiche digitale Verfahren in der Verwaltung und im Alltagsleben </a:t>
            </a:r>
          </a:p>
          <a:p>
            <a:r>
              <a:rPr lang="de-DE" altLang="de-DE" sz="2400" dirty="0" smtClean="0"/>
              <a:t>in Stadtverwaltungen u.a.</a:t>
            </a:r>
          </a:p>
          <a:p>
            <a:pPr lvl="1"/>
            <a:r>
              <a:rPr lang="de-DE" altLang="de-DE" sz="2400" dirty="0" smtClean="0"/>
              <a:t>Unstrukturierte File-Ablagen</a:t>
            </a:r>
          </a:p>
          <a:p>
            <a:pPr lvl="1"/>
            <a:r>
              <a:rPr lang="de-DE" altLang="de-DE" sz="2400" dirty="0"/>
              <a:t>Fachverfahren 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Share-Point-Anwendungen</a:t>
            </a:r>
          </a:p>
          <a:p>
            <a:pPr lvl="1"/>
            <a:r>
              <a:rPr lang="de-DE" altLang="de-DE" sz="2400" dirty="0" smtClean="0"/>
              <a:t>Dokumenten-Management-Systeme bzw. e-Akten</a:t>
            </a:r>
            <a:endParaRPr lang="de-DE" altLang="de-DE" dirty="0" smtClean="0"/>
          </a:p>
          <a:p>
            <a:pPr marL="457200" lvl="1" indent="0">
              <a:buNone/>
            </a:pPr>
            <a:endParaRPr lang="de-DE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77838" y="260350"/>
            <a:ext cx="8229600" cy="1079500"/>
          </a:xfrm>
        </p:spPr>
        <p:txBody>
          <a:bodyPr/>
          <a:lstStyle/>
          <a:p>
            <a:r>
              <a:rPr lang="de-DE" altLang="de-DE" sz="2800" smtClean="0"/>
              <a:t>Welche digitalen Unterlagen sind zu archivieren?</a:t>
            </a:r>
          </a:p>
        </p:txBody>
      </p:sp>
      <p:sp>
        <p:nvSpPr>
          <p:cNvPr id="6147" name="Inhaltsplatzhalter 1"/>
          <p:cNvSpPr>
            <a:spLocks noGrp="1"/>
          </p:cNvSpPr>
          <p:nvPr>
            <p:ph idx="1"/>
          </p:nvPr>
        </p:nvSpPr>
        <p:spPr>
          <a:xfrm>
            <a:off x="468313" y="1196753"/>
            <a:ext cx="7920111" cy="3528391"/>
          </a:xfrm>
        </p:spPr>
        <p:txBody>
          <a:bodyPr/>
          <a:lstStyle/>
          <a:p>
            <a:r>
              <a:rPr lang="de-DE" altLang="de-DE" sz="2400" dirty="0" smtClean="0"/>
              <a:t>zusätzlich in Kommunalarchiven hoher Archivierungsbedarf im Sammlungsbereich, u.a..</a:t>
            </a:r>
          </a:p>
          <a:p>
            <a:pPr lvl="1"/>
            <a:r>
              <a:rPr lang="de-DE" altLang="de-DE" sz="2400" dirty="0" smtClean="0"/>
              <a:t>Digitalfotos (Ereignisse, topografische Dokumentation)</a:t>
            </a:r>
          </a:p>
          <a:p>
            <a:pPr lvl="1"/>
            <a:r>
              <a:rPr lang="de-DE" altLang="de-DE" sz="2400" dirty="0" smtClean="0"/>
              <a:t>Filme</a:t>
            </a:r>
          </a:p>
          <a:p>
            <a:pPr lvl="1"/>
            <a:r>
              <a:rPr lang="de-DE" altLang="de-DE" sz="2400" dirty="0" smtClean="0"/>
              <a:t>Tonaufnahmen</a:t>
            </a:r>
          </a:p>
          <a:p>
            <a:pPr lvl="1"/>
            <a:r>
              <a:rPr lang="de-DE" altLang="de-DE" sz="2400" dirty="0" smtClean="0"/>
              <a:t>Fotobücher </a:t>
            </a:r>
          </a:p>
          <a:p>
            <a:pPr lvl="1"/>
            <a:r>
              <a:rPr lang="de-DE" altLang="de-DE" sz="2400" dirty="0" err="1" smtClean="0"/>
              <a:t>Ersatzdigitalisate</a:t>
            </a:r>
            <a:endParaRPr lang="de-DE" altLang="de-DE" sz="2400" dirty="0" smtClean="0"/>
          </a:p>
          <a:p>
            <a:endParaRPr lang="de-DE" altLang="de-DE" sz="2400" dirty="0" smtClean="0"/>
          </a:p>
        </p:txBody>
      </p:sp>
      <p:sp>
        <p:nvSpPr>
          <p:cNvPr id="2" name="Pfeil nach rechts 1"/>
          <p:cNvSpPr/>
          <p:nvPr/>
        </p:nvSpPr>
        <p:spPr>
          <a:xfrm>
            <a:off x="4722813" y="4933950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385764" cy="32040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1" y="4933950"/>
            <a:ext cx="3888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Im </a:t>
            </a:r>
            <a:r>
              <a:rPr lang="de-DE" sz="2400" dirty="0" smtClean="0">
                <a:latin typeface="+mj-lt"/>
              </a:rPr>
              <a:t>ISG lagen </a:t>
            </a:r>
            <a:r>
              <a:rPr lang="de-DE" sz="2400" dirty="0">
                <a:latin typeface="+mj-lt"/>
              </a:rPr>
              <a:t>2013 bereits 90.000 Dateien vor  </a:t>
            </a:r>
            <a:r>
              <a:rPr lang="de-DE" sz="2400" dirty="0" smtClean="0">
                <a:latin typeface="+mj-lt"/>
              </a:rPr>
              <a:t>        	Speicherbedarf </a:t>
            </a:r>
            <a:r>
              <a:rPr lang="de-DE" sz="2400" dirty="0">
                <a:latin typeface="+mj-lt"/>
              </a:rPr>
              <a:t>im </a:t>
            </a:r>
            <a:endParaRPr lang="de-DE" sz="2400" dirty="0" smtClean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Terabyte-Bereich  </a:t>
            </a:r>
            <a:endParaRPr lang="de-DE" sz="2400" dirty="0">
              <a:latin typeface="+mj-lt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791580" y="5768980"/>
            <a:ext cx="504056" cy="252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572000" y="5895134"/>
            <a:ext cx="4385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Ersatzdigitalisat</a:t>
            </a:r>
            <a:r>
              <a:rPr lang="de-DE" dirty="0" smtClean="0">
                <a:latin typeface="+mj-lt"/>
              </a:rPr>
              <a:t> eines Fotos v. G. </a:t>
            </a:r>
            <a:r>
              <a:rPr lang="de-DE" dirty="0" err="1" smtClean="0">
                <a:latin typeface="+mj-lt"/>
              </a:rPr>
              <a:t>Vömel</a:t>
            </a:r>
            <a:r>
              <a:rPr lang="de-DE" dirty="0" smtClean="0">
                <a:latin typeface="+mj-lt"/>
              </a:rPr>
              <a:t>, 1929</a:t>
            </a:r>
            <a:endParaRPr 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de-DE" altLang="de-DE" sz="2800" dirty="0" smtClean="0"/>
              <a:t>Wie sieht das Digitale Archiv aus?</a:t>
            </a:r>
          </a:p>
        </p:txBody>
      </p:sp>
      <p:pic>
        <p:nvPicPr>
          <p:cNvPr id="819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96975"/>
            <a:ext cx="68199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1"/>
          <p:cNvSpPr>
            <a:spLocks noGrp="1"/>
          </p:cNvSpPr>
          <p:nvPr>
            <p:ph idx="1"/>
          </p:nvPr>
        </p:nvSpPr>
        <p:spPr>
          <a:xfrm>
            <a:off x="457200" y="1268413"/>
            <a:ext cx="7786688" cy="4554537"/>
          </a:xfrm>
        </p:spPr>
        <p:txBody>
          <a:bodyPr/>
          <a:lstStyle/>
          <a:p>
            <a:r>
              <a:rPr lang="de-DE" altLang="de-DE" sz="2400" dirty="0" smtClean="0"/>
              <a:t>Im ISG 2014 Aufbau der technischen Infrastruktur mit Hilfe des Amts für Information und Kommunikation</a:t>
            </a:r>
          </a:p>
          <a:p>
            <a:pPr lvl="1"/>
            <a:r>
              <a:rPr lang="de-DE" altLang="de-DE" sz="2400" dirty="0" smtClean="0"/>
              <a:t>redundante </a:t>
            </a:r>
            <a:r>
              <a:rPr lang="de-DE" altLang="de-DE" sz="2400" dirty="0" smtClean="0"/>
              <a:t>Sicherung der Daten auf Servern an zwei Standorten, zusätzliche Bandsicherung</a:t>
            </a:r>
          </a:p>
          <a:p>
            <a:r>
              <a:rPr lang="de-DE" altLang="de-DE" sz="2400" dirty="0" smtClean="0"/>
              <a:t>Einführung der Software </a:t>
            </a:r>
            <a:r>
              <a:rPr lang="de-DE" altLang="de-DE" sz="2400" dirty="0" err="1" smtClean="0"/>
              <a:t>DiMag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2005-2008 Entwicklung des Landesarchivs Baden-Württemberg</a:t>
            </a:r>
          </a:p>
          <a:p>
            <a:pPr lvl="1"/>
            <a:r>
              <a:rPr lang="de-DE" altLang="de-DE" sz="2400" dirty="0" smtClean="0"/>
              <a:t>inzwischen Beteiligung der Landesarchive Hessen, Bayern, Nordländer im DAN-Verbund </a:t>
            </a:r>
          </a:p>
          <a:p>
            <a:pPr lvl="1"/>
            <a:r>
              <a:rPr lang="de-DE" altLang="de-DE" sz="2400" dirty="0" smtClean="0"/>
              <a:t>Weitergabe an Kommunen im Rahmen von Support-Partnerschaften (Hessen) und Verbundlösungen (Baden-Württemberg)</a:t>
            </a:r>
          </a:p>
        </p:txBody>
      </p:sp>
      <p:sp>
        <p:nvSpPr>
          <p:cNvPr id="10243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Wie sieht das digitale Archiv aus?</a:t>
            </a:r>
            <a:endParaRPr lang="de-DE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Inhaltsplatzhalter 1"/>
          <p:cNvSpPr>
            <a:spLocks noGrp="1"/>
          </p:cNvSpPr>
          <p:nvPr>
            <p:ph idx="1"/>
          </p:nvPr>
        </p:nvSpPr>
        <p:spPr>
          <a:xfrm>
            <a:off x="457200" y="1268413"/>
            <a:ext cx="8435280" cy="4554537"/>
          </a:xfrm>
        </p:spPr>
        <p:txBody>
          <a:bodyPr/>
          <a:lstStyle/>
          <a:p>
            <a:r>
              <a:rPr lang="de-DE" altLang="de-DE" sz="2400" dirty="0" smtClean="0"/>
              <a:t>„Funktionsweise“ von </a:t>
            </a:r>
            <a:r>
              <a:rPr lang="de-DE" altLang="de-DE" sz="2400" dirty="0" err="1" smtClean="0"/>
              <a:t>DiMag</a:t>
            </a:r>
            <a:endParaRPr lang="de-DE" altLang="de-DE" sz="2400" dirty="0" smtClean="0"/>
          </a:p>
          <a:p>
            <a:pPr lvl="1"/>
            <a:r>
              <a:rPr lang="de-DE" altLang="de-DE" sz="2400" dirty="0"/>
              <a:t>Verwahrung der Übernahmeformate und der Archivformate (Repräsentationen): Migrationskonzept</a:t>
            </a:r>
          </a:p>
          <a:p>
            <a:pPr lvl="1"/>
            <a:r>
              <a:rPr lang="de-DE" altLang="de-DE" sz="2400" dirty="0" smtClean="0"/>
              <a:t>Übertragung der Primär-Dateien in den Archivspeicher</a:t>
            </a:r>
          </a:p>
          <a:p>
            <a:pPr lvl="1"/>
            <a:r>
              <a:rPr lang="de-DE" altLang="de-DE" sz="2400" dirty="0" smtClean="0"/>
              <a:t>Verwaltung von Metadaten zu den Archivobjekten in der DIMAG-Datenbank</a:t>
            </a:r>
          </a:p>
          <a:p>
            <a:pPr lvl="1"/>
            <a:r>
              <a:rPr lang="de-DE" altLang="de-DE" sz="2400" dirty="0" smtClean="0"/>
              <a:t>Redundante Speicherung der Metadaten als XML-Datei zusammen mit den Primärdateien im Archivspeicher</a:t>
            </a:r>
          </a:p>
        </p:txBody>
      </p:sp>
      <p:sp>
        <p:nvSpPr>
          <p:cNvPr id="12291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r>
              <a:rPr lang="de-DE" altLang="de-DE" sz="2800" dirty="0" smtClean="0">
                <a:cs typeface="Times New Roman" pitchFamily="18" charset="0"/>
              </a:rPr>
              <a:t>Wie sieht das digitale Archiv aus?</a:t>
            </a:r>
            <a:endParaRPr lang="de-DE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(4:3)</PresentationFormat>
  <Paragraphs>129</Paragraphs>
  <Slides>19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Standarddesign</vt:lpstr>
      <vt:lpstr>PowerPoint-Präsentation</vt:lpstr>
      <vt:lpstr>Digitale Langzeitarchivierung im ISG</vt:lpstr>
      <vt:lpstr>Welche Aufgaben hat das ISG?</vt:lpstr>
      <vt:lpstr>Welche Aufgaben hat das ISG?</vt:lpstr>
      <vt:lpstr>Welche digitalen Unterlagen sind zu archivieren?</vt:lpstr>
      <vt:lpstr>Welche digitalen Unterlagen sind zu archivieren?</vt:lpstr>
      <vt:lpstr>Wie sieht das Digitale Archiv aus?</vt:lpstr>
      <vt:lpstr>Wie sieht das digitale Archiv aus?</vt:lpstr>
      <vt:lpstr>Wie sieht das digitale Archiv aus?</vt:lpstr>
      <vt:lpstr>Wie sieht das digitale Archiv aus?</vt:lpstr>
      <vt:lpstr>Wie sieht das digitale Archiv aus?</vt:lpstr>
      <vt:lpstr>Beispiele: Einzelobjekte</vt:lpstr>
      <vt:lpstr>Beispiele: Einzelobjekte</vt:lpstr>
      <vt:lpstr>Beispiele: File-Ablagen</vt:lpstr>
      <vt:lpstr>Beispiele: File-Ablagen</vt:lpstr>
      <vt:lpstr>Beispiel: File-Ablagen</vt:lpstr>
      <vt:lpstr>Paketierung: Bildung von AIPs</vt:lpstr>
      <vt:lpstr>Beispiele: Fachverfahren</vt:lpstr>
      <vt:lpstr>Resümee</vt:lpstr>
    </vt:vector>
  </TitlesOfParts>
  <Company>Stadt Frankfurt am Main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Jutta.Zwilling</dc:creator>
  <cp:lastModifiedBy>Lutz, Alexandra</cp:lastModifiedBy>
  <cp:revision>458</cp:revision>
  <cp:lastPrinted>2017-08-31T12:38:33Z</cp:lastPrinted>
  <dcterms:created xsi:type="dcterms:W3CDTF">2011-02-28T17:58:58Z</dcterms:created>
  <dcterms:modified xsi:type="dcterms:W3CDTF">2017-08-31T14:03:00Z</dcterms:modified>
</cp:coreProperties>
</file>